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3B98E-8925-4567-B0DB-5BC966F1A3C5}"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340810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3B98E-8925-4567-B0DB-5BC966F1A3C5}"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222758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3B98E-8925-4567-B0DB-5BC966F1A3C5}"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129636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3B98E-8925-4567-B0DB-5BC966F1A3C5}"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22079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3B98E-8925-4567-B0DB-5BC966F1A3C5}"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3173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03B98E-8925-4567-B0DB-5BC966F1A3C5}"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142282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03B98E-8925-4567-B0DB-5BC966F1A3C5}" type="datetimeFigureOut">
              <a:rPr lang="en-US" smtClean="0"/>
              <a:t>11/13/2014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106505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03B98E-8925-4567-B0DB-5BC966F1A3C5}" type="datetimeFigureOut">
              <a:rPr lang="en-US" smtClean="0"/>
              <a:t>11/13/2014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5392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3B98E-8925-4567-B0DB-5BC966F1A3C5}" type="datetimeFigureOut">
              <a:rPr lang="en-US" smtClean="0"/>
              <a:t>11/13/2014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218375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3B98E-8925-4567-B0DB-5BC966F1A3C5}"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370245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3B98E-8925-4567-B0DB-5BC966F1A3C5}"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EF6FD-0885-4B43-842C-A41063AD5647}" type="slidenum">
              <a:rPr lang="en-US" smtClean="0"/>
              <a:t>‹#›</a:t>
            </a:fld>
            <a:endParaRPr lang="en-US"/>
          </a:p>
        </p:txBody>
      </p:sp>
    </p:spTree>
    <p:extLst>
      <p:ext uri="{BB962C8B-B14F-4D97-AF65-F5344CB8AC3E}">
        <p14:creationId xmlns:p14="http://schemas.microsoft.com/office/powerpoint/2010/main" val="141021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3B98E-8925-4567-B0DB-5BC966F1A3C5}" type="datetimeFigureOut">
              <a:rPr lang="en-US" smtClean="0"/>
              <a:t>11/13/2014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EF6FD-0885-4B43-842C-A41063AD5647}" type="slidenum">
              <a:rPr lang="en-US" smtClean="0"/>
              <a:t>‹#›</a:t>
            </a:fld>
            <a:endParaRPr lang="en-US"/>
          </a:p>
        </p:txBody>
      </p:sp>
    </p:spTree>
    <p:extLst>
      <p:ext uri="{BB962C8B-B14F-4D97-AF65-F5344CB8AC3E}">
        <p14:creationId xmlns:p14="http://schemas.microsoft.com/office/powerpoint/2010/main" val="37651839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23925" y="1676400"/>
            <a:ext cx="7772400" cy="1470025"/>
          </a:xfrm>
        </p:spPr>
        <p:txBody>
          <a:bodyPr>
            <a:normAutofit fontScale="90000"/>
          </a:bodyPr>
          <a:lstStyle/>
          <a:p>
            <a:r>
              <a:rPr lang="en-US" dirty="0" smtClean="0"/>
              <a:t/>
            </a:r>
            <a:br>
              <a:rPr lang="en-US" dirty="0" smtClean="0"/>
            </a:br>
            <a:r>
              <a:rPr lang="en-US" sz="6700" b="1" dirty="0" smtClean="0"/>
              <a:t>Solar Eclipse 2014</a:t>
            </a:r>
            <a:r>
              <a:rPr lang="en-US" dirty="0" smtClean="0"/>
              <a:t/>
            </a:r>
            <a:br>
              <a:rPr lang="en-US" dirty="0" smtClean="0"/>
            </a:br>
            <a:r>
              <a:rPr lang="en-US" dirty="0" smtClean="0"/>
              <a:t/>
            </a:r>
            <a:br>
              <a:rPr lang="en-US" dirty="0" smtClean="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481" y="2514600"/>
            <a:ext cx="6516687"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https://lh5.googleusercontent.com/wlpZAmDiGqUUD-1NDPO9TyI20LSSQPR_8LHe7YPOQNubrf5cQ5Lsa3hRUlYm8009Z-XF3-NxL1L7fTGX4--IDXnnScJW72u6BU0vBIS2ab313upirlCXjQDQif7j4wHLL0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495800"/>
            <a:ext cx="2152650" cy="194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278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en-US" b="1" dirty="0" smtClean="0"/>
              <a:t>Where? When?</a:t>
            </a:r>
            <a:endParaRPr lang="en-US" b="1" dirty="0"/>
          </a:p>
        </p:txBody>
      </p:sp>
      <p:sp>
        <p:nvSpPr>
          <p:cNvPr id="5" name="Rectangle 3"/>
          <p:cNvSpPr>
            <a:spLocks noGrp="1" noChangeArrowheads="1"/>
          </p:cNvSpPr>
          <p:nvPr>
            <p:ph idx="1"/>
          </p:nvPr>
        </p:nvSpPr>
        <p:spPr bwMode="auto">
          <a:xfrm>
            <a:off x="304800" y="1600200"/>
            <a:ext cx="83820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smtClean="0">
                <a:solidFill>
                  <a:srgbClr val="FFFFFF"/>
                </a:solidFill>
                <a:latin typeface="Arial" pitchFamily="34" charset="0"/>
                <a:cs typeface="Arial" pitchFamily="34" charset="0"/>
              </a:rPr>
              <a:t>It already happened! It occurred on </a:t>
            </a: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Thursday, October 23</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It was visible across most of the U.S.A., Canada, and the most eastern parts of Asia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The best time for viewing was from 5:45 PM to 6:30 PM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visibility </a:t>
            </a:r>
            <a:r>
              <a:rPr lang="en-US" altLang="en-US" sz="2000" dirty="0">
                <a:solidFill>
                  <a:srgbClr val="FFFFFF"/>
                </a:solidFill>
                <a:latin typeface="Arial" pitchFamily="34" charset="0"/>
                <a:cs typeface="Arial" pitchFamily="34" charset="0"/>
              </a:rPr>
              <a:t> </a:t>
            </a:r>
            <a:r>
              <a:rPr lang="en-US" altLang="en-US" sz="2000" dirty="0" smtClean="0">
                <a:solidFill>
                  <a:srgbClr val="FFFFFF"/>
                </a:solidFill>
                <a:latin typeface="Arial" pitchFamily="34" charset="0"/>
                <a:cs typeface="Arial" pitchFamily="34" charset="0"/>
              </a:rPr>
              <a:t>was</a:t>
            </a: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 good- there </a:t>
            </a:r>
            <a:r>
              <a:rPr lang="en-US" altLang="en-US" sz="2000" dirty="0" smtClean="0">
                <a:solidFill>
                  <a:srgbClr val="FFFFFF"/>
                </a:solidFill>
                <a:latin typeface="Arial" pitchFamily="34" charset="0"/>
                <a:cs typeface="Arial" pitchFamily="34" charset="0"/>
              </a:rPr>
              <a:t>were </a:t>
            </a: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a few clouds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Temperature be around the 50’s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It wasn’t a total eclipse from Connecticut, but a partial eclipse was</a:t>
            </a:r>
            <a:r>
              <a:rPr lang="en-US" altLang="en-US" sz="2000" dirty="0">
                <a:solidFill>
                  <a:srgbClr val="FFFFFF"/>
                </a:solidFill>
                <a:latin typeface="Arial" pitchFamily="34" charset="0"/>
                <a:cs typeface="Arial" pitchFamily="34" charset="0"/>
              </a:rPr>
              <a:t> </a:t>
            </a: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visible.</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04800" y="4648200"/>
            <a:ext cx="3352800" cy="2031325"/>
          </a:xfrm>
          <a:prstGeom prst="rect">
            <a:avLst/>
          </a:prstGeom>
          <a:noFill/>
        </p:spPr>
        <p:txBody>
          <a:bodyPr wrap="square" rtlCol="0">
            <a:spAutoFit/>
          </a:bodyPr>
          <a:lstStyle/>
          <a:p>
            <a:pPr algn="ctr"/>
            <a:r>
              <a:rPr lang="en-US" b="1" dirty="0">
                <a:solidFill>
                  <a:srgbClr val="FFFFFF"/>
                </a:solidFill>
                <a:latin typeface="Arial"/>
              </a:rPr>
              <a:t>WARNING</a:t>
            </a:r>
            <a:r>
              <a:rPr lang="en-US" dirty="0">
                <a:solidFill>
                  <a:srgbClr val="FFFFFF"/>
                </a:solidFill>
                <a:latin typeface="Arial"/>
              </a:rPr>
              <a:t>:</a:t>
            </a:r>
            <a:endParaRPr lang="en-US" dirty="0"/>
          </a:p>
          <a:p>
            <a:pPr algn="ctr"/>
            <a:r>
              <a:rPr lang="en-US" dirty="0" smtClean="0">
                <a:solidFill>
                  <a:srgbClr val="FFFFFF"/>
                </a:solidFill>
                <a:latin typeface="Arial"/>
              </a:rPr>
              <a:t>Never view a </a:t>
            </a:r>
            <a:r>
              <a:rPr lang="en-US" dirty="0">
                <a:solidFill>
                  <a:srgbClr val="FFFFFF"/>
                </a:solidFill>
                <a:latin typeface="Arial"/>
              </a:rPr>
              <a:t>solar eclipse with </a:t>
            </a:r>
            <a:r>
              <a:rPr lang="en-US" dirty="0" smtClean="0">
                <a:solidFill>
                  <a:srgbClr val="FFFFFF"/>
                </a:solidFill>
                <a:latin typeface="Arial"/>
              </a:rPr>
              <a:t>a telescope</a:t>
            </a:r>
            <a:r>
              <a:rPr lang="en-US" dirty="0">
                <a:solidFill>
                  <a:srgbClr val="FFFFFF"/>
                </a:solidFill>
                <a:latin typeface="Arial"/>
              </a:rPr>
              <a:t>, binoculars, or the unaided eye. astronomers use special filters to see the eclipse.</a:t>
            </a:r>
            <a:r>
              <a:rPr lang="en-US" dirty="0"/>
              <a:t/>
            </a:r>
            <a:br>
              <a:rPr lang="en-US" dirty="0"/>
            </a:br>
            <a:endParaRPr lang="en-US" dirty="0"/>
          </a:p>
        </p:txBody>
      </p:sp>
      <p:pic>
        <p:nvPicPr>
          <p:cNvPr id="7" name="Picture 5" descr="https://lh4.googleusercontent.com/Azvyina26qxSdUnqXm742nM7de-YFSzulOm4CdzSOSLv6OeBESdwMfylsq_apHYbPe_HW1aZc5xo4G-tZtomyuK5of2EbbKGmt-eCWwAKw3jHVsSbgZ0FAVAonnUiexgKR6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220" y="4648200"/>
            <a:ext cx="2667000" cy="158018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lh3.googleusercontent.com/siQfDd0J03y5iIPbPPQhK38wKp8j53xF8lued-6lc1KbS1mZPFxDpl9Rz0UHfhjJmRdsZIy2ebkyE5b7bREgnl_CmLvtJ8w2EneQeXr3PLo2aDOy5cOgg6XW7QeiUIwxWQ"/>
          <p:cNvPicPr>
            <a:picLocks noChangeAspect="1" noChangeArrowheads="1"/>
          </p:cNvPicPr>
          <p:nvPr/>
        </p:nvPicPr>
        <p:blipFill rotWithShape="1">
          <a:blip r:embed="rId3">
            <a:extLst>
              <a:ext uri="{28A0092B-C50C-407E-A947-70E740481C1C}">
                <a14:useLocalDpi xmlns:a14="http://schemas.microsoft.com/office/drawing/2010/main" val="0"/>
              </a:ext>
            </a:extLst>
          </a:blip>
          <a:srcRect r="19303"/>
          <a:stretch/>
        </p:blipFill>
        <p:spPr bwMode="auto">
          <a:xfrm>
            <a:off x="6781800" y="4676294"/>
            <a:ext cx="204621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43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en-US" b="1" dirty="0" smtClean="0"/>
              <a:t>Why?</a:t>
            </a:r>
            <a:endParaRPr lang="en-US" b="1" dirty="0"/>
          </a:p>
        </p:txBody>
      </p:sp>
      <p:sp>
        <p:nvSpPr>
          <p:cNvPr id="5" name="Rectangle 1"/>
          <p:cNvSpPr>
            <a:spLocks noGrp="1" noChangeArrowheads="1"/>
          </p:cNvSpPr>
          <p:nvPr>
            <p:ph idx="1"/>
          </p:nvPr>
        </p:nvSpPr>
        <p:spPr bwMode="auto">
          <a:xfrm>
            <a:off x="381000" y="1220688"/>
            <a:ext cx="838200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Ancient Greek mythology sees an eclipse as a sign that the gods are angry. Once, a terrible battle took place in the path of an eclipse. The warring armies immediately dropped their weapons and made peace with each other.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The ancient Chinese believed that the fire dragon had set the sun aflame, and the way to keep it from devouring their sun was to unite and make as much noise as possible to scare it away.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Europe’s Stonehenge has been theorized to predict the motions of the sun and moon. To add to this idea, it has been recorded that Europeans had predicted solar eclipses days or even weeks before they happened.</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3" descr="https://lh3.googleusercontent.com/IWVfGJK6dVtrNzzeufMeSxTAqAJmsYJcE05D4BnnRO0Suywskhz4t4LzHTqQ9fjfuDB7Kko41W9qOwwoiJB9sew4GL5L3L2MsSb61qHCJ2RAo9EvMn6CC-RPQgTcQ2YAH7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547" y="5029200"/>
            <a:ext cx="1933575" cy="14478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https://lh4.googleusercontent.com/cP5aJ8dv2YaaMKaFxz70QOhReswpl-2b63XqEfC4h7a9It3fPTMgCH8EYFfkSmXYekAeNKhZEm9Ic1ssMmna_nOn0rFN0aJns2VKxWd_Lv-hw-fuQvUgNfGr0scLsHgwm_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8475" y="5029200"/>
            <a:ext cx="2686050" cy="14478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https://lh6.googleusercontent.com/uo3OrQ-atyYU3JdU9TmH5dnwPchdKYXLCfNlX6eX-16gLk2OFTin5QflvPXflwkLdp33UVpJfkvJOXiNdNj8onzUFBoU4RKgj7iKd4obWMY-kqTPp2OBNXK--8dkSsEvZBY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5029200"/>
            <a:ext cx="2240197" cy="1500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89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en-US" b="1" dirty="0" smtClean="0"/>
              <a:t>How?</a:t>
            </a:r>
            <a:endParaRPr lang="en-US" b="1" dirty="0"/>
          </a:p>
        </p:txBody>
      </p:sp>
      <p:sp>
        <p:nvSpPr>
          <p:cNvPr id="5" name="Content Placeholder 4"/>
          <p:cNvSpPr txBox="1">
            <a:spLocks noGrp="1"/>
          </p:cNvSpPr>
          <p:nvPr>
            <p:ph idx="1"/>
          </p:nvPr>
        </p:nvSpPr>
        <p:spPr>
          <a:xfrm>
            <a:off x="304800" y="1600200"/>
            <a:ext cx="8458200" cy="4191917"/>
          </a:xfrm>
          <a:prstGeom prst="rect">
            <a:avLst/>
          </a:prstGeom>
          <a:noFill/>
        </p:spPr>
        <p:txBody>
          <a:bodyPr wrap="square" rtlCol="0">
            <a:spAutoFit/>
          </a:bodyPr>
          <a:lstStyle/>
          <a:p>
            <a:pPr marL="0" indent="0" algn="ctr">
              <a:spcBef>
                <a:spcPts val="600"/>
              </a:spcBef>
              <a:buNone/>
            </a:pPr>
            <a:r>
              <a:rPr lang="en-US" sz="2800" dirty="0">
                <a:solidFill>
                  <a:srgbClr val="FFFFFF"/>
                </a:solidFill>
                <a:latin typeface="Arial"/>
              </a:rPr>
              <a:t>Thanks to today’s science, we now know that an eclipse is not a sign from an angry god, or a fire dragon setting the sun aflame. A solar eclipse is the result of the moon passing over the sun, so it just looks like the sun is being eaten by a dragon. </a:t>
            </a:r>
            <a:r>
              <a:rPr lang="en-US" sz="2800" dirty="0" smtClean="0">
                <a:solidFill>
                  <a:srgbClr val="FFFFFF"/>
                </a:solidFill>
                <a:latin typeface="Arial"/>
              </a:rPr>
              <a:t>: )  </a:t>
            </a:r>
            <a:r>
              <a:rPr lang="en-US" sz="2800" dirty="0">
                <a:solidFill>
                  <a:srgbClr val="FFFFFF"/>
                </a:solidFill>
                <a:latin typeface="Arial"/>
              </a:rPr>
              <a:t>It is not to be confused with a lunar eclipse, which is in fact the Earth’s shadow on the moon.</a:t>
            </a:r>
            <a:endParaRPr lang="en-US" sz="2800" dirty="0"/>
          </a:p>
          <a:p>
            <a:pPr marL="0" indent="0">
              <a:buNone/>
            </a:pPr>
            <a:r>
              <a:rPr lang="en-US" dirty="0"/>
              <a:t/>
            </a:r>
            <a:br>
              <a:rPr lang="en-US" dirty="0"/>
            </a:br>
            <a:endParaRPr lang="en-US" dirty="0"/>
          </a:p>
        </p:txBody>
      </p:sp>
      <p:pic>
        <p:nvPicPr>
          <p:cNvPr id="6" name="Picture 2" descr="https://lh6.googleusercontent.com/ifrUAe3FJXLhSXhx0hMsG8CIU5tdZ65rAGjjPwfWtwbInF0s07vTSF4R6RAdYSh2RiOBn9GMWjH0nKrRUviQJgPdlTQXZw9XVRc6ttlXEsY-PXJeqTT-yuU_i9i1baAQLS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876800"/>
            <a:ext cx="3105150" cy="147637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3733800" y="4876800"/>
            <a:ext cx="1066800" cy="923330"/>
            <a:chOff x="3733800" y="4876800"/>
            <a:chExt cx="1066800" cy="923330"/>
          </a:xfrm>
        </p:grpSpPr>
        <p:sp>
          <p:nvSpPr>
            <p:cNvPr id="8" name="TextBox 7"/>
            <p:cNvSpPr txBox="1"/>
            <p:nvPr/>
          </p:nvSpPr>
          <p:spPr>
            <a:xfrm>
              <a:off x="3733800" y="4876800"/>
              <a:ext cx="1066800" cy="923330"/>
            </a:xfrm>
            <a:prstGeom prst="rect">
              <a:avLst/>
            </a:prstGeom>
            <a:noFill/>
          </p:spPr>
          <p:txBody>
            <a:bodyPr wrap="square" rtlCol="0">
              <a:spAutoFit/>
            </a:bodyPr>
            <a:lstStyle/>
            <a:p>
              <a:r>
                <a:rPr lang="en-US" dirty="0">
                  <a:solidFill>
                    <a:srgbClr val="F3F3F3"/>
                  </a:solidFill>
                  <a:latin typeface="Arial"/>
                </a:rPr>
                <a:t>Solar eclipse</a:t>
              </a:r>
              <a:r>
                <a:rPr lang="en-US" dirty="0"/>
                <a:t/>
              </a:r>
              <a:br>
                <a:rPr lang="en-US" dirty="0"/>
              </a:br>
              <a:endParaRPr lang="en-US" dirty="0"/>
            </a:p>
          </p:txBody>
        </p:sp>
        <p:cxnSp>
          <p:nvCxnSpPr>
            <p:cNvPr id="9" name="Straight Arrow Connector 8"/>
            <p:cNvCxnSpPr/>
            <p:nvPr/>
          </p:nvCxnSpPr>
          <p:spPr>
            <a:xfrm flipH="1">
              <a:off x="3733800" y="5581016"/>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648200" y="5581016"/>
            <a:ext cx="1066799" cy="923330"/>
            <a:chOff x="4648200" y="5581016"/>
            <a:chExt cx="1066799" cy="923330"/>
          </a:xfrm>
        </p:grpSpPr>
        <p:sp>
          <p:nvSpPr>
            <p:cNvPr id="11" name="TextBox 10"/>
            <p:cNvSpPr txBox="1"/>
            <p:nvPr/>
          </p:nvSpPr>
          <p:spPr>
            <a:xfrm flipH="1">
              <a:off x="4648200" y="5581016"/>
              <a:ext cx="1066799" cy="923330"/>
            </a:xfrm>
            <a:prstGeom prst="rect">
              <a:avLst/>
            </a:prstGeom>
            <a:noFill/>
          </p:spPr>
          <p:txBody>
            <a:bodyPr wrap="square" rtlCol="0">
              <a:spAutoFit/>
            </a:bodyPr>
            <a:lstStyle/>
            <a:p>
              <a:r>
                <a:rPr lang="en-US" dirty="0">
                  <a:solidFill>
                    <a:srgbClr val="F3F3F3"/>
                  </a:solidFill>
                  <a:latin typeface="Arial"/>
                </a:rPr>
                <a:t>Lunar eclipse</a:t>
              </a:r>
              <a:r>
                <a:rPr lang="en-US" dirty="0"/>
                <a:t/>
              </a:r>
              <a:br>
                <a:rPr lang="en-US" dirty="0"/>
              </a:br>
              <a:endParaRPr lang="en-US" dirty="0"/>
            </a:p>
          </p:txBody>
        </p:sp>
        <p:cxnSp>
          <p:nvCxnSpPr>
            <p:cNvPr id="12" name="Straight Arrow Connector 11"/>
            <p:cNvCxnSpPr/>
            <p:nvPr/>
          </p:nvCxnSpPr>
          <p:spPr>
            <a:xfrm flipV="1">
              <a:off x="4953000" y="6288458"/>
              <a:ext cx="5334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3" name="Picture 4" descr="https://lh3.googleusercontent.com/_oz40V0vVktwkeukD0f8oYolgLdWE3Wb5q1CwGFoqGebU81cHTLskyc09SfpJt6gtZU_znAkPz7rtwZ8XVNERvB27au5gxMENOS1OaOslllrYkPLLtBlctZe2hUCNp3vIep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876800"/>
            <a:ext cx="3276600" cy="1476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499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l"/>
            <a:r>
              <a:rPr lang="en-US" b="1" dirty="0" smtClean="0"/>
              <a:t>Credits</a:t>
            </a:r>
            <a:endParaRPr lang="en-US" b="1" dirty="0"/>
          </a:p>
        </p:txBody>
      </p:sp>
      <p:sp>
        <p:nvSpPr>
          <p:cNvPr id="5" name="Rectangle 3"/>
          <p:cNvSpPr>
            <a:spLocks noGrp="1" noChangeArrowheads="1"/>
          </p:cNvSpPr>
          <p:nvPr>
            <p:ph idx="1"/>
          </p:nvPr>
        </p:nvSpPr>
        <p:spPr bwMode="auto">
          <a:xfrm>
            <a:off x="381000" y="798573"/>
            <a:ext cx="8229600"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http://m.space.com/27303-lunar-solar-eclipses-october-meteor-shower.html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http://www.astrocamp.com/surya-grahan-2014.html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http://www.timeanddate.com/eclipse/solar-eclipse-history.html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www.friendlyforecast.com/usa/archive/archive.php?region=CT&amp;id=59951&amp;?-Forecast-West-Hartford-Connecticut&amp;date=20131023000000&amp;sort=hour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drive:drive/root/documents for school/Afterschool clubs/News club/Oct 23, 2014 Partial Solar Eclipse.mhtml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http://www.timeanddate.com/eclipse/solar/2014-october-23</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http://donnastellhorn.com/astrology-eclipses.htm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http://www.springboardmagazine.com/science/eclipse.htm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http://www.magicalrecipesonline.com/2013/05/planet-vibes-solar-eclipse-in-taurus.html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http://</a:t>
            </a:r>
            <a:r>
              <a:rPr kumimoji="0" lang="en-US" altLang="en-US" sz="2000" b="0" i="0" u="none" strike="noStrike" cap="none" normalizeH="0" baseline="0" dirty="0" smtClean="0">
                <a:ln>
                  <a:noFill/>
                </a:ln>
                <a:solidFill>
                  <a:srgbClr val="FFFFFF"/>
                </a:solidFill>
                <a:effectLst/>
                <a:latin typeface="Arial" pitchFamily="34" charset="0"/>
                <a:cs typeface="Arial" pitchFamily="34" charset="0"/>
              </a:rPr>
              <a:t>atlanteangardens.blogspot.com/2014/05/stonehenge-landscape-inhabited-by.html</a:t>
            </a:r>
          </a:p>
          <a:p>
            <a:pPr marL="0" lvl="0" indent="0" eaLnBrk="0" fontAlgn="base" hangingPunct="0">
              <a:spcBef>
                <a:spcPct val="0"/>
              </a:spcBef>
              <a:spcAft>
                <a:spcPct val="0"/>
              </a:spcAft>
              <a:buFontTx/>
              <a:buChar char="•"/>
            </a:pPr>
            <a:r>
              <a:rPr lang="en-US" sz="2000" dirty="0">
                <a:latin typeface="Arial" panose="020B0604020202020204" pitchFamily="34" charset="0"/>
                <a:cs typeface="Arial" panose="020B0604020202020204" pitchFamily="34" charset="0"/>
              </a:rPr>
              <a:t>new.livestream.com</a:t>
            </a:r>
            <a:r>
              <a:rPr lang="en-US" sz="2000" dirty="0"/>
              <a:t/>
            </a:r>
            <a:br>
              <a:rPr lang="en-US" sz="2000" dirty="0"/>
            </a:b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00740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350</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Solar Eclipse 2014  </vt:lpstr>
      <vt:lpstr>Where? When?</vt:lpstr>
      <vt:lpstr>Why?</vt:lpstr>
      <vt:lpstr>How?</vt:lpstr>
      <vt:lpstr>Credits</vt:lpstr>
    </vt:vector>
  </TitlesOfParts>
  <Company>NPS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Eclipse 2014</dc:title>
  <dc:creator>Saunders, Anna</dc:creator>
  <cp:lastModifiedBy>Saunders, Anna</cp:lastModifiedBy>
  <cp:revision>3</cp:revision>
  <dcterms:created xsi:type="dcterms:W3CDTF">2014-10-15T19:02:26Z</dcterms:created>
  <dcterms:modified xsi:type="dcterms:W3CDTF">2014-11-13T18:23:26Z</dcterms:modified>
</cp:coreProperties>
</file>